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8" r:id="rId2"/>
    <p:sldId id="317" r:id="rId3"/>
    <p:sldId id="311" r:id="rId4"/>
    <p:sldId id="305" r:id="rId5"/>
    <p:sldId id="312" r:id="rId6"/>
    <p:sldId id="322" r:id="rId7"/>
    <p:sldId id="316" r:id="rId8"/>
    <p:sldId id="294" r:id="rId9"/>
    <p:sldId id="295" r:id="rId10"/>
    <p:sldId id="300" r:id="rId11"/>
    <p:sldId id="301" r:id="rId12"/>
    <p:sldId id="302" r:id="rId13"/>
    <p:sldId id="319" r:id="rId14"/>
    <p:sldId id="303" r:id="rId15"/>
    <p:sldId id="320" r:id="rId16"/>
    <p:sldId id="315" r:id="rId17"/>
    <p:sldId id="307" r:id="rId18"/>
    <p:sldId id="308" r:id="rId19"/>
    <p:sldId id="323" r:id="rId20"/>
    <p:sldId id="324" r:id="rId21"/>
    <p:sldId id="309" r:id="rId22"/>
    <p:sldId id="313" r:id="rId23"/>
    <p:sldId id="26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069" autoAdjust="0"/>
  </p:normalViewPr>
  <p:slideViewPr>
    <p:cSldViewPr snapToGrid="0">
      <p:cViewPr>
        <p:scale>
          <a:sx n="81" d="100"/>
          <a:sy n="81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7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53015-DB3D-4D25-B46B-3EE375D3FA0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E70B71-B75D-4930-9DF8-D5AFF33C5238}" type="pres">
      <dgm:prSet presAssocID="{22253015-DB3D-4D25-B46B-3EE375D3FA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3AF59-72CD-440C-A3AC-C2F68BDB3786}" type="presOf" srcId="{22253015-DB3D-4D25-B46B-3EE375D3FA0A}" destId="{4AE70B71-B75D-4930-9DF8-D5AFF33C5238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8A27C-F278-4568-AF85-E8A145D70A0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D2E0C-C622-4ED2-AE73-05ECA8DEFED0}">
      <dgm:prSet phldrT="[Text]"/>
      <dgm:spPr/>
      <dgm:t>
        <a:bodyPr/>
        <a:lstStyle/>
        <a:p>
          <a:r>
            <a:rPr lang="en-US" b="1" dirty="0" smtClean="0">
              <a:solidFill>
                <a:schemeClr val="accent6">
                  <a:lumMod val="50000"/>
                </a:schemeClr>
              </a:solidFill>
            </a:rPr>
            <a:t>Leadership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2FFADB23-F8DC-4934-84ED-6C7D79271A76}" type="parTrans" cxnId="{F378DB52-0EF0-4ACB-8E74-554774C43682}">
      <dgm:prSet/>
      <dgm:spPr/>
      <dgm:t>
        <a:bodyPr/>
        <a:lstStyle/>
        <a:p>
          <a:endParaRPr lang="en-US"/>
        </a:p>
      </dgm:t>
    </dgm:pt>
    <dgm:pt modelId="{3C61039D-2703-4BA0-8218-0AE70A1E9DE2}" type="sibTrans" cxnId="{F378DB52-0EF0-4ACB-8E74-554774C43682}">
      <dgm:prSet/>
      <dgm:spPr/>
      <dgm:t>
        <a:bodyPr/>
        <a:lstStyle/>
        <a:p>
          <a:endParaRPr lang="en-US"/>
        </a:p>
      </dgm:t>
    </dgm:pt>
    <dgm:pt modelId="{617D9557-D0C9-4FED-A06D-5304554D3A62}">
      <dgm:prSet phldrT="[Text]" custT="1"/>
      <dgm:spPr/>
      <dgm:t>
        <a:bodyPr/>
        <a:lstStyle/>
        <a:p>
          <a:r>
            <a:rPr lang="en-US" sz="1800" b="1" dirty="0" smtClean="0"/>
            <a:t>New Resources</a:t>
          </a:r>
        </a:p>
      </dgm:t>
    </dgm:pt>
    <dgm:pt modelId="{C60543CA-BCB8-4E35-8D10-0F4BCEFFABF4}" type="parTrans" cxnId="{D33854D5-C24D-459F-BC62-EE4286B8313C}">
      <dgm:prSet/>
      <dgm:spPr/>
      <dgm:t>
        <a:bodyPr/>
        <a:lstStyle/>
        <a:p>
          <a:endParaRPr lang="en-US"/>
        </a:p>
      </dgm:t>
    </dgm:pt>
    <dgm:pt modelId="{D7CB1572-D57C-471D-BBB6-057012738A54}" type="sibTrans" cxnId="{D33854D5-C24D-459F-BC62-EE4286B8313C}">
      <dgm:prSet/>
      <dgm:spPr/>
      <dgm:t>
        <a:bodyPr/>
        <a:lstStyle/>
        <a:p>
          <a:endParaRPr lang="en-US"/>
        </a:p>
      </dgm:t>
    </dgm:pt>
    <dgm:pt modelId="{2B56AEB0-FF77-4ECA-8798-A0D5FC7F9BCA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en-US" sz="1800" b="1" dirty="0"/>
        </a:p>
      </dgm:t>
    </dgm:pt>
    <dgm:pt modelId="{FA37B8DB-5BE0-4BC9-94C3-E72627559B83}" type="parTrans" cxnId="{DF5F2C2B-BBCB-4F70-8815-894D14F630EA}">
      <dgm:prSet/>
      <dgm:spPr/>
      <dgm:t>
        <a:bodyPr/>
        <a:lstStyle/>
        <a:p>
          <a:endParaRPr lang="en-US"/>
        </a:p>
      </dgm:t>
    </dgm:pt>
    <dgm:pt modelId="{22FC4BE9-E61F-4F0C-9137-FE97E7CBD368}" type="sibTrans" cxnId="{DF5F2C2B-BBCB-4F70-8815-894D14F630EA}">
      <dgm:prSet/>
      <dgm:spPr/>
      <dgm:t>
        <a:bodyPr/>
        <a:lstStyle/>
        <a:p>
          <a:endParaRPr lang="en-US"/>
        </a:p>
      </dgm:t>
    </dgm:pt>
    <dgm:pt modelId="{634593FC-BF1F-4794-A72A-0F08BBDB83D0}">
      <dgm:prSet phldrT="[Text]" custT="1"/>
      <dgm:spPr/>
      <dgm:t>
        <a:bodyPr/>
        <a:lstStyle/>
        <a:p>
          <a:endParaRPr lang="en-US" sz="1800" b="1" dirty="0" smtClean="0"/>
        </a:p>
      </dgm:t>
    </dgm:pt>
    <dgm:pt modelId="{4A7BE422-5E6B-4B3F-A458-7960B9F89240}" type="parTrans" cxnId="{9CA07E13-140A-436A-88D6-8893868BC6DE}">
      <dgm:prSet/>
      <dgm:spPr/>
      <dgm:t>
        <a:bodyPr/>
        <a:lstStyle/>
        <a:p>
          <a:endParaRPr lang="en-US"/>
        </a:p>
      </dgm:t>
    </dgm:pt>
    <dgm:pt modelId="{2FAF9D00-798D-4E67-9D75-E4C1FE950ED2}" type="sibTrans" cxnId="{9CA07E13-140A-436A-88D6-8893868BC6DE}">
      <dgm:prSet/>
      <dgm:spPr/>
      <dgm:t>
        <a:bodyPr/>
        <a:lstStyle/>
        <a:p>
          <a:endParaRPr lang="en-US"/>
        </a:p>
      </dgm:t>
    </dgm:pt>
    <dgm:pt modelId="{9EFA49F8-C304-4A9B-B06C-BFB0C8654748}">
      <dgm:prSet custT="1"/>
      <dgm:spPr/>
      <dgm:t>
        <a:bodyPr/>
        <a:lstStyle/>
        <a:p>
          <a:r>
            <a:rPr lang="en-US" sz="1800" dirty="0" smtClean="0"/>
            <a:t>Public Relations</a:t>
          </a:r>
          <a:endParaRPr lang="en-US" sz="1800" dirty="0"/>
        </a:p>
      </dgm:t>
    </dgm:pt>
    <dgm:pt modelId="{DAF13910-C35E-4668-AD01-D4293373C21C}" type="parTrans" cxnId="{3AC12083-C086-4B1F-A211-027410803CB4}">
      <dgm:prSet/>
      <dgm:spPr/>
      <dgm:t>
        <a:bodyPr/>
        <a:lstStyle/>
        <a:p>
          <a:endParaRPr lang="en-US"/>
        </a:p>
      </dgm:t>
    </dgm:pt>
    <dgm:pt modelId="{C47246B1-84FB-473E-B4C8-E930136E12EE}" type="sibTrans" cxnId="{3AC12083-C086-4B1F-A211-027410803CB4}">
      <dgm:prSet/>
      <dgm:spPr/>
      <dgm:t>
        <a:bodyPr/>
        <a:lstStyle/>
        <a:p>
          <a:endParaRPr lang="en-US"/>
        </a:p>
      </dgm:t>
    </dgm:pt>
    <dgm:pt modelId="{A1F16E7B-A130-425E-B653-D9348E6DA11A}">
      <dgm:prSet custT="1"/>
      <dgm:spPr/>
      <dgm:t>
        <a:bodyPr/>
        <a:lstStyle/>
        <a:p>
          <a:r>
            <a:rPr lang="en-US" sz="1800" dirty="0" smtClean="0"/>
            <a:t>Community Engagement</a:t>
          </a:r>
          <a:endParaRPr lang="en-US" sz="1800" dirty="0"/>
        </a:p>
      </dgm:t>
    </dgm:pt>
    <dgm:pt modelId="{61139656-CDCE-498D-96E7-89443592E76C}" type="parTrans" cxnId="{A38229D3-AC15-40D7-8F70-F3FB33064EFF}">
      <dgm:prSet/>
      <dgm:spPr/>
      <dgm:t>
        <a:bodyPr/>
        <a:lstStyle/>
        <a:p>
          <a:endParaRPr lang="en-US"/>
        </a:p>
      </dgm:t>
    </dgm:pt>
    <dgm:pt modelId="{82247D13-A724-4DC4-88F3-3A1CB4446393}" type="sibTrans" cxnId="{A38229D3-AC15-40D7-8F70-F3FB33064EFF}">
      <dgm:prSet/>
      <dgm:spPr/>
      <dgm:t>
        <a:bodyPr/>
        <a:lstStyle/>
        <a:p>
          <a:endParaRPr lang="en-US"/>
        </a:p>
      </dgm:t>
    </dgm:pt>
    <dgm:pt modelId="{357AC85E-5E12-4DDB-AA24-BF34D4286E5F}">
      <dgm:prSet custT="1"/>
      <dgm:spPr/>
      <dgm:t>
        <a:bodyPr/>
        <a:lstStyle/>
        <a:p>
          <a:r>
            <a:rPr lang="en-US" sz="1800" dirty="0" smtClean="0"/>
            <a:t>Volunteers</a:t>
          </a:r>
          <a:endParaRPr lang="en-US" sz="1800" dirty="0"/>
        </a:p>
      </dgm:t>
    </dgm:pt>
    <dgm:pt modelId="{878C9C8E-9A8C-4EF3-8630-65547EE54D2B}" type="parTrans" cxnId="{655D1546-7206-43AA-BC3A-1866D8428F92}">
      <dgm:prSet/>
      <dgm:spPr/>
      <dgm:t>
        <a:bodyPr/>
        <a:lstStyle/>
        <a:p>
          <a:endParaRPr lang="en-US"/>
        </a:p>
      </dgm:t>
    </dgm:pt>
    <dgm:pt modelId="{300D8725-5B4D-4E25-9702-54B348090D65}" type="sibTrans" cxnId="{655D1546-7206-43AA-BC3A-1866D8428F92}">
      <dgm:prSet/>
      <dgm:spPr/>
      <dgm:t>
        <a:bodyPr/>
        <a:lstStyle/>
        <a:p>
          <a:endParaRPr lang="en-US"/>
        </a:p>
      </dgm:t>
    </dgm:pt>
    <dgm:pt modelId="{CF36B2EF-EBB6-4542-9DC9-B5D0CAE8C3B3}">
      <dgm:prSet custT="1"/>
      <dgm:spPr/>
      <dgm:t>
        <a:bodyPr/>
        <a:lstStyle/>
        <a:p>
          <a:r>
            <a:rPr lang="en-US" sz="1800" dirty="0" smtClean="0"/>
            <a:t>Feral Cat Trap/Neuter/Return</a:t>
          </a:r>
          <a:endParaRPr lang="en-US" sz="1800" dirty="0"/>
        </a:p>
      </dgm:t>
    </dgm:pt>
    <dgm:pt modelId="{944FCCE9-F700-40AE-A324-09CE4DE2E02E}">
      <dgm:prSet custT="1"/>
      <dgm:spPr/>
      <dgm:t>
        <a:bodyPr/>
        <a:lstStyle/>
        <a:p>
          <a:r>
            <a:rPr lang="en-US" sz="1800" dirty="0" smtClean="0"/>
            <a:t>High Volume, Low Cost Spay and Neuter</a:t>
          </a:r>
          <a:endParaRPr lang="en-US" sz="1800" dirty="0"/>
        </a:p>
      </dgm:t>
    </dgm:pt>
    <dgm:pt modelId="{A5CB71F9-7710-4C70-B585-AF21B39F1426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Prevention</a:t>
          </a:r>
        </a:p>
      </dgm:t>
    </dgm:pt>
    <dgm:pt modelId="{72D95A3A-D26A-404E-8194-302C1684FC6E}" type="sibTrans" cxnId="{F62A8901-E644-4F5F-A2D3-4BC73D99DA89}">
      <dgm:prSet/>
      <dgm:spPr/>
      <dgm:t>
        <a:bodyPr/>
        <a:lstStyle/>
        <a:p>
          <a:endParaRPr lang="en-US"/>
        </a:p>
      </dgm:t>
    </dgm:pt>
    <dgm:pt modelId="{07AE0296-04FB-4F16-98A4-6A82ED14BAFE}" type="parTrans" cxnId="{F62A8901-E644-4F5F-A2D3-4BC73D99DA89}">
      <dgm:prSet/>
      <dgm:spPr/>
      <dgm:t>
        <a:bodyPr/>
        <a:lstStyle/>
        <a:p>
          <a:endParaRPr lang="en-US"/>
        </a:p>
      </dgm:t>
    </dgm:pt>
    <dgm:pt modelId="{0E6B9749-CB0F-40E3-96D2-4B9DA3A62DEE}" type="sibTrans" cxnId="{77758B6D-187B-41BD-B001-8A5DFA703B92}">
      <dgm:prSet/>
      <dgm:spPr/>
      <dgm:t>
        <a:bodyPr/>
        <a:lstStyle/>
        <a:p>
          <a:endParaRPr lang="en-US"/>
        </a:p>
      </dgm:t>
    </dgm:pt>
    <dgm:pt modelId="{EE4BB66A-6EB0-4928-B411-20B108F6B220}" type="parTrans" cxnId="{77758B6D-187B-41BD-B001-8A5DFA703B92}">
      <dgm:prSet/>
      <dgm:spPr/>
      <dgm:t>
        <a:bodyPr/>
        <a:lstStyle/>
        <a:p>
          <a:endParaRPr lang="en-US"/>
        </a:p>
      </dgm:t>
    </dgm:pt>
    <dgm:pt modelId="{E88C3517-33BD-48C4-8036-BBD51F58FB39}" type="sibTrans" cxnId="{4F1D1D59-79C7-474D-9D32-DC95722636E7}">
      <dgm:prSet/>
      <dgm:spPr/>
      <dgm:t>
        <a:bodyPr/>
        <a:lstStyle/>
        <a:p>
          <a:endParaRPr lang="en-US"/>
        </a:p>
      </dgm:t>
    </dgm:pt>
    <dgm:pt modelId="{4C0EF5F5-7498-4199-A714-D0C343238FD4}" type="parTrans" cxnId="{4F1D1D59-79C7-474D-9D32-DC95722636E7}">
      <dgm:prSet/>
      <dgm:spPr/>
      <dgm:t>
        <a:bodyPr/>
        <a:lstStyle/>
        <a:p>
          <a:endParaRPr lang="en-US"/>
        </a:p>
      </dgm:t>
    </dgm:pt>
    <dgm:pt modelId="{77166884-BAED-49C9-B4D2-576BE90455DF}">
      <dgm:prSet custT="1"/>
      <dgm:spPr/>
      <dgm:t>
        <a:bodyPr/>
        <a:lstStyle/>
        <a:p>
          <a:endParaRPr lang="en-US" sz="1800" dirty="0"/>
        </a:p>
      </dgm:t>
    </dgm:pt>
    <dgm:pt modelId="{FDCAAD80-AC87-4E70-A786-87E6AD927622}" type="sibTrans" cxnId="{503D3510-06DE-4D38-962B-DBF005D4D086}">
      <dgm:prSet/>
      <dgm:spPr/>
      <dgm:t>
        <a:bodyPr/>
        <a:lstStyle/>
        <a:p>
          <a:endParaRPr lang="en-US"/>
        </a:p>
      </dgm:t>
    </dgm:pt>
    <dgm:pt modelId="{C25561F2-2405-4890-B20F-694BDB935A0A}" type="parTrans" cxnId="{503D3510-06DE-4D38-962B-DBF005D4D086}">
      <dgm:prSet/>
      <dgm:spPr/>
      <dgm:t>
        <a:bodyPr/>
        <a:lstStyle/>
        <a:p>
          <a:endParaRPr lang="en-US"/>
        </a:p>
      </dgm:t>
    </dgm:pt>
    <dgm:pt modelId="{28CBCC28-8465-43E2-A3A1-80C064E49CC1}">
      <dgm:prSet custT="1"/>
      <dgm:spPr/>
      <dgm:t>
        <a:bodyPr/>
        <a:lstStyle/>
        <a:p>
          <a:r>
            <a:rPr lang="en-US" sz="1800" dirty="0" smtClean="0"/>
            <a:t>Technology</a:t>
          </a:r>
          <a:endParaRPr lang="en-US" sz="1800" dirty="0"/>
        </a:p>
      </dgm:t>
    </dgm:pt>
    <dgm:pt modelId="{E381665E-55F7-402A-8D75-CDADBDC600BE}" type="parTrans" cxnId="{5D0314CA-E98E-4BE9-A30A-E96C355331A9}">
      <dgm:prSet/>
      <dgm:spPr/>
    </dgm:pt>
    <dgm:pt modelId="{F40D0228-D4ED-4D6D-855D-D3315228F9E1}" type="sibTrans" cxnId="{5D0314CA-E98E-4BE9-A30A-E96C355331A9}">
      <dgm:prSet/>
      <dgm:spPr/>
    </dgm:pt>
    <dgm:pt modelId="{23F492D7-3AD9-46E2-9D5C-E635CB12C526}" type="pres">
      <dgm:prSet presAssocID="{BC38A27C-F278-4568-AF85-E8A145D70A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54F2F9-368F-4EF6-A3C2-08C521301CD9}" type="pres">
      <dgm:prSet presAssocID="{BC38A27C-F278-4568-AF85-E8A145D70A06}" presName="matrix" presStyleCnt="0"/>
      <dgm:spPr/>
    </dgm:pt>
    <dgm:pt modelId="{60E790A3-6315-4502-B2C2-FB6A162A9D43}" type="pres">
      <dgm:prSet presAssocID="{BC38A27C-F278-4568-AF85-E8A145D70A06}" presName="tile1" presStyleLbl="node1" presStyleIdx="0" presStyleCnt="4"/>
      <dgm:spPr/>
      <dgm:t>
        <a:bodyPr/>
        <a:lstStyle/>
        <a:p>
          <a:endParaRPr lang="en-US"/>
        </a:p>
      </dgm:t>
    </dgm:pt>
    <dgm:pt modelId="{E3267D86-EE2A-4C7D-A180-72D6F75DC104}" type="pres">
      <dgm:prSet presAssocID="{BC38A27C-F278-4568-AF85-E8A145D70A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304EA-36A0-4304-8D74-366061145823}" type="pres">
      <dgm:prSet presAssocID="{BC38A27C-F278-4568-AF85-E8A145D70A06}" presName="tile2" presStyleLbl="node1" presStyleIdx="1" presStyleCnt="4"/>
      <dgm:spPr/>
      <dgm:t>
        <a:bodyPr/>
        <a:lstStyle/>
        <a:p>
          <a:endParaRPr lang="en-US"/>
        </a:p>
      </dgm:t>
    </dgm:pt>
    <dgm:pt modelId="{D74F7906-2F38-4A97-AD56-6D390D890786}" type="pres">
      <dgm:prSet presAssocID="{BC38A27C-F278-4568-AF85-E8A145D70A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6652B-E91E-48D6-B617-3A2C9BCEA7CE}" type="pres">
      <dgm:prSet presAssocID="{BC38A27C-F278-4568-AF85-E8A145D70A06}" presName="tile3" presStyleLbl="node1" presStyleIdx="2" presStyleCnt="4" custLinFactNeighborX="-25769" custLinFactNeighborY="14423"/>
      <dgm:spPr/>
      <dgm:t>
        <a:bodyPr/>
        <a:lstStyle/>
        <a:p>
          <a:endParaRPr lang="en-US"/>
        </a:p>
      </dgm:t>
    </dgm:pt>
    <dgm:pt modelId="{4D3EBF9C-9175-4C50-B9E7-9F6337DC0DB7}" type="pres">
      <dgm:prSet presAssocID="{BC38A27C-F278-4568-AF85-E8A145D70A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59DC4-227D-40D8-A546-43150C190722}" type="pres">
      <dgm:prSet presAssocID="{BC38A27C-F278-4568-AF85-E8A145D70A06}" presName="tile4" presStyleLbl="node1" presStyleIdx="3" presStyleCnt="4" custLinFactNeighborY="9807"/>
      <dgm:spPr/>
      <dgm:t>
        <a:bodyPr/>
        <a:lstStyle/>
        <a:p>
          <a:endParaRPr lang="en-US"/>
        </a:p>
      </dgm:t>
    </dgm:pt>
    <dgm:pt modelId="{3E2670E0-40C7-4FFC-A9AC-3771C97B610F}" type="pres">
      <dgm:prSet presAssocID="{BC38A27C-F278-4568-AF85-E8A145D70A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391F3-DBE5-4961-8314-4D76AAC58973}" type="pres">
      <dgm:prSet presAssocID="{BC38A27C-F278-4568-AF85-E8A145D70A0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F2C2B-BBCB-4F70-8815-894D14F630EA}" srcId="{E7DD2E0C-C622-4ED2-AE73-05ECA8DEFED0}" destId="{2B56AEB0-FF77-4ECA-8798-A0D5FC7F9BCA}" srcOrd="2" destOrd="0" parTransId="{FA37B8DB-5BE0-4BC9-94C3-E72627559B83}" sibTransId="{22FC4BE9-E61F-4F0C-9137-FE97E7CBD368}"/>
    <dgm:cxn modelId="{5B940417-FA08-42AA-9EA0-F8F496B44FAE}" type="presOf" srcId="{CF36B2EF-EBB6-4542-9DC9-B5D0CAE8C3B3}" destId="{E3267D86-EE2A-4C7D-A180-72D6F75DC104}" srcOrd="1" destOrd="2" presId="urn:microsoft.com/office/officeart/2005/8/layout/matrix1"/>
    <dgm:cxn modelId="{F62A8901-E644-4F5F-A2D3-4BC73D99DA89}" srcId="{E7DD2E0C-C622-4ED2-AE73-05ECA8DEFED0}" destId="{A5CB71F9-7710-4C70-B585-AF21B39F1426}" srcOrd="0" destOrd="0" parTransId="{07AE0296-04FB-4F16-98A4-6A82ED14BAFE}" sibTransId="{72D95A3A-D26A-404E-8194-302C1684FC6E}"/>
    <dgm:cxn modelId="{1A491866-80BF-4FF9-9F41-E289BA12EEC0}" type="presOf" srcId="{9EFA49F8-C304-4A9B-B06C-BFB0C8654748}" destId="{D74F7906-2F38-4A97-AD56-6D390D890786}" srcOrd="1" destOrd="1" presId="urn:microsoft.com/office/officeart/2005/8/layout/matrix1"/>
    <dgm:cxn modelId="{FD9B1D57-580F-4F60-939C-9AA6A0E06383}" type="presOf" srcId="{28CBCC28-8465-43E2-A3A1-80C064E49CC1}" destId="{FA7304EA-36A0-4304-8D74-366061145823}" srcOrd="0" destOrd="4" presId="urn:microsoft.com/office/officeart/2005/8/layout/matrix1"/>
    <dgm:cxn modelId="{503D3510-06DE-4D38-962B-DBF005D4D086}" srcId="{634593FC-BF1F-4794-A72A-0F08BBDB83D0}" destId="{77166884-BAED-49C9-B4D2-576BE90455DF}" srcOrd="0" destOrd="0" parTransId="{C25561F2-2405-4890-B20F-694BDB935A0A}" sibTransId="{FDCAAD80-AC87-4E70-A786-87E6AD927622}"/>
    <dgm:cxn modelId="{D7808C58-DEDE-45F6-BF4D-6555A0719EA2}" type="presOf" srcId="{A1F16E7B-A130-425E-B653-D9348E6DA11A}" destId="{FA7304EA-36A0-4304-8D74-366061145823}" srcOrd="0" destOrd="2" presId="urn:microsoft.com/office/officeart/2005/8/layout/matrix1"/>
    <dgm:cxn modelId="{4A8E38A0-EC41-4C72-82A5-D2C567BCBC1F}" type="presOf" srcId="{944FCCE9-F700-40AE-A324-09CE4DE2E02E}" destId="{E3267D86-EE2A-4C7D-A180-72D6F75DC104}" srcOrd="1" destOrd="1" presId="urn:microsoft.com/office/officeart/2005/8/layout/matrix1"/>
    <dgm:cxn modelId="{9CA07E13-140A-436A-88D6-8893868BC6DE}" srcId="{E7DD2E0C-C622-4ED2-AE73-05ECA8DEFED0}" destId="{634593FC-BF1F-4794-A72A-0F08BBDB83D0}" srcOrd="3" destOrd="0" parTransId="{4A7BE422-5E6B-4B3F-A458-7960B9F89240}" sibTransId="{2FAF9D00-798D-4E67-9D75-E4C1FE950ED2}"/>
    <dgm:cxn modelId="{F378DB52-0EF0-4ACB-8E74-554774C43682}" srcId="{BC38A27C-F278-4568-AF85-E8A145D70A06}" destId="{E7DD2E0C-C622-4ED2-AE73-05ECA8DEFED0}" srcOrd="0" destOrd="0" parTransId="{2FFADB23-F8DC-4934-84ED-6C7D79271A76}" sibTransId="{3C61039D-2703-4BA0-8218-0AE70A1E9DE2}"/>
    <dgm:cxn modelId="{3A877451-9439-42A0-A0F1-4DA9733C6A70}" type="presOf" srcId="{617D9557-D0C9-4FED-A06D-5304554D3A62}" destId="{D74F7906-2F38-4A97-AD56-6D390D890786}" srcOrd="1" destOrd="0" presId="urn:microsoft.com/office/officeart/2005/8/layout/matrix1"/>
    <dgm:cxn modelId="{81BCFD59-16FC-421B-BE06-423E6484F997}" type="presOf" srcId="{2B56AEB0-FF77-4ECA-8798-A0D5FC7F9BCA}" destId="{4D3EBF9C-9175-4C50-B9E7-9F6337DC0DB7}" srcOrd="1" destOrd="0" presId="urn:microsoft.com/office/officeart/2005/8/layout/matrix1"/>
    <dgm:cxn modelId="{475E9CB7-36BC-4EFF-8C1B-7BFD48814D66}" type="presOf" srcId="{357AC85E-5E12-4DDB-AA24-BF34D4286E5F}" destId="{D74F7906-2F38-4A97-AD56-6D390D890786}" srcOrd="1" destOrd="3" presId="urn:microsoft.com/office/officeart/2005/8/layout/matrix1"/>
    <dgm:cxn modelId="{A38229D3-AC15-40D7-8F70-F3FB33064EFF}" srcId="{617D9557-D0C9-4FED-A06D-5304554D3A62}" destId="{A1F16E7B-A130-425E-B653-D9348E6DA11A}" srcOrd="1" destOrd="0" parTransId="{61139656-CDCE-498D-96E7-89443592E76C}" sibTransId="{82247D13-A724-4DC4-88F3-3A1CB4446393}"/>
    <dgm:cxn modelId="{4D808626-FA24-46C4-97D7-77EFE3437F7F}" type="presOf" srcId="{634593FC-BF1F-4794-A72A-0F08BBDB83D0}" destId="{EF759DC4-227D-40D8-A546-43150C190722}" srcOrd="0" destOrd="0" presId="urn:microsoft.com/office/officeart/2005/8/layout/matrix1"/>
    <dgm:cxn modelId="{1380A223-4875-4ABB-A48C-B4537A07DC59}" type="presOf" srcId="{CF36B2EF-EBB6-4542-9DC9-B5D0CAE8C3B3}" destId="{60E790A3-6315-4502-B2C2-FB6A162A9D43}" srcOrd="0" destOrd="2" presId="urn:microsoft.com/office/officeart/2005/8/layout/matrix1"/>
    <dgm:cxn modelId="{FFC1A95E-AF91-46F6-9DE0-32699C20E651}" type="presOf" srcId="{A1F16E7B-A130-425E-B653-D9348E6DA11A}" destId="{D74F7906-2F38-4A97-AD56-6D390D890786}" srcOrd="1" destOrd="2" presId="urn:microsoft.com/office/officeart/2005/8/layout/matrix1"/>
    <dgm:cxn modelId="{3E8B4804-9E5E-459E-A6BE-7C2AD422145C}" type="presOf" srcId="{634593FC-BF1F-4794-A72A-0F08BBDB83D0}" destId="{3E2670E0-40C7-4FFC-A9AC-3771C97B610F}" srcOrd="1" destOrd="0" presId="urn:microsoft.com/office/officeart/2005/8/layout/matrix1"/>
    <dgm:cxn modelId="{37C90DAC-EA8A-4585-8989-7BF165E78D70}" type="presOf" srcId="{77166884-BAED-49C9-B4D2-576BE90455DF}" destId="{EF759DC4-227D-40D8-A546-43150C190722}" srcOrd="0" destOrd="1" presId="urn:microsoft.com/office/officeart/2005/8/layout/matrix1"/>
    <dgm:cxn modelId="{31402FDE-4094-4F47-988B-615D30993712}" type="presOf" srcId="{E7DD2E0C-C622-4ED2-AE73-05ECA8DEFED0}" destId="{B28391F3-DBE5-4961-8314-4D76AAC58973}" srcOrd="0" destOrd="0" presId="urn:microsoft.com/office/officeart/2005/8/layout/matrix1"/>
    <dgm:cxn modelId="{5D0314CA-E98E-4BE9-A30A-E96C355331A9}" srcId="{617D9557-D0C9-4FED-A06D-5304554D3A62}" destId="{28CBCC28-8465-43E2-A3A1-80C064E49CC1}" srcOrd="3" destOrd="0" parTransId="{E381665E-55F7-402A-8D75-CDADBDC600BE}" sibTransId="{F40D0228-D4ED-4D6D-855D-D3315228F9E1}"/>
    <dgm:cxn modelId="{655D1546-7206-43AA-BC3A-1866D8428F92}" srcId="{617D9557-D0C9-4FED-A06D-5304554D3A62}" destId="{357AC85E-5E12-4DDB-AA24-BF34D4286E5F}" srcOrd="2" destOrd="0" parTransId="{878C9C8E-9A8C-4EF3-8630-65547EE54D2B}" sibTransId="{300D8725-5B4D-4E25-9702-54B348090D65}"/>
    <dgm:cxn modelId="{ED76C72A-2308-4614-812E-14EC2159FCFC}" type="presOf" srcId="{A5CB71F9-7710-4C70-B585-AF21B39F1426}" destId="{60E790A3-6315-4502-B2C2-FB6A162A9D43}" srcOrd="0" destOrd="0" presId="urn:microsoft.com/office/officeart/2005/8/layout/matrix1"/>
    <dgm:cxn modelId="{89976C80-AC84-4B3C-B42F-ADA07F1C75FE}" type="presOf" srcId="{2B56AEB0-FF77-4ECA-8798-A0D5FC7F9BCA}" destId="{6446652B-E91E-48D6-B617-3A2C9BCEA7CE}" srcOrd="0" destOrd="0" presId="urn:microsoft.com/office/officeart/2005/8/layout/matrix1"/>
    <dgm:cxn modelId="{2B09734B-91F4-413D-A53F-B64C4B7DE194}" type="presOf" srcId="{944FCCE9-F700-40AE-A324-09CE4DE2E02E}" destId="{60E790A3-6315-4502-B2C2-FB6A162A9D43}" srcOrd="0" destOrd="1" presId="urn:microsoft.com/office/officeart/2005/8/layout/matrix1"/>
    <dgm:cxn modelId="{77758B6D-187B-41BD-B001-8A5DFA703B92}" srcId="{A5CB71F9-7710-4C70-B585-AF21B39F1426}" destId="{CF36B2EF-EBB6-4542-9DC9-B5D0CAE8C3B3}" srcOrd="1" destOrd="0" parTransId="{EE4BB66A-6EB0-4928-B411-20B108F6B220}" sibTransId="{0E6B9749-CB0F-40E3-96D2-4B9DA3A62DEE}"/>
    <dgm:cxn modelId="{E5D0C029-A636-4BFE-81B1-4D1549E8F4CE}" type="presOf" srcId="{9EFA49F8-C304-4A9B-B06C-BFB0C8654748}" destId="{FA7304EA-36A0-4304-8D74-366061145823}" srcOrd="0" destOrd="1" presId="urn:microsoft.com/office/officeart/2005/8/layout/matrix1"/>
    <dgm:cxn modelId="{50EC6F2A-24DF-4E0B-ACD7-5EBF014357B8}" type="presOf" srcId="{357AC85E-5E12-4DDB-AA24-BF34D4286E5F}" destId="{FA7304EA-36A0-4304-8D74-366061145823}" srcOrd="0" destOrd="3" presId="urn:microsoft.com/office/officeart/2005/8/layout/matrix1"/>
    <dgm:cxn modelId="{4F1D1D59-79C7-474D-9D32-DC95722636E7}" srcId="{A5CB71F9-7710-4C70-B585-AF21B39F1426}" destId="{944FCCE9-F700-40AE-A324-09CE4DE2E02E}" srcOrd="0" destOrd="0" parTransId="{4C0EF5F5-7498-4199-A714-D0C343238FD4}" sibTransId="{E88C3517-33BD-48C4-8036-BBD51F58FB39}"/>
    <dgm:cxn modelId="{0B44CF43-B07B-4A10-A621-E440ABD07B73}" type="presOf" srcId="{617D9557-D0C9-4FED-A06D-5304554D3A62}" destId="{FA7304EA-36A0-4304-8D74-366061145823}" srcOrd="0" destOrd="0" presId="urn:microsoft.com/office/officeart/2005/8/layout/matrix1"/>
    <dgm:cxn modelId="{28716BA3-F008-4B7E-897A-374FC3B1B945}" type="presOf" srcId="{A5CB71F9-7710-4C70-B585-AF21B39F1426}" destId="{E3267D86-EE2A-4C7D-A180-72D6F75DC104}" srcOrd="1" destOrd="0" presId="urn:microsoft.com/office/officeart/2005/8/layout/matrix1"/>
    <dgm:cxn modelId="{9A1B112A-4F62-4B34-98C7-261BF44A9787}" type="presOf" srcId="{BC38A27C-F278-4568-AF85-E8A145D70A06}" destId="{23F492D7-3AD9-46E2-9D5C-E635CB12C526}" srcOrd="0" destOrd="0" presId="urn:microsoft.com/office/officeart/2005/8/layout/matrix1"/>
    <dgm:cxn modelId="{ABF6B24E-3254-4FA5-8290-93E0E515A43D}" type="presOf" srcId="{77166884-BAED-49C9-B4D2-576BE90455DF}" destId="{3E2670E0-40C7-4FFC-A9AC-3771C97B610F}" srcOrd="1" destOrd="1" presId="urn:microsoft.com/office/officeart/2005/8/layout/matrix1"/>
    <dgm:cxn modelId="{D33854D5-C24D-459F-BC62-EE4286B8313C}" srcId="{E7DD2E0C-C622-4ED2-AE73-05ECA8DEFED0}" destId="{617D9557-D0C9-4FED-A06D-5304554D3A62}" srcOrd="1" destOrd="0" parTransId="{C60543CA-BCB8-4E35-8D10-0F4BCEFFABF4}" sibTransId="{D7CB1572-D57C-471D-BBB6-057012738A54}"/>
    <dgm:cxn modelId="{3AC12083-C086-4B1F-A211-027410803CB4}" srcId="{617D9557-D0C9-4FED-A06D-5304554D3A62}" destId="{9EFA49F8-C304-4A9B-B06C-BFB0C8654748}" srcOrd="0" destOrd="0" parTransId="{DAF13910-C35E-4668-AD01-D4293373C21C}" sibTransId="{C47246B1-84FB-473E-B4C8-E930136E12EE}"/>
    <dgm:cxn modelId="{23E63024-FFA4-4E8B-9A27-A5060FD8302C}" type="presOf" srcId="{28CBCC28-8465-43E2-A3A1-80C064E49CC1}" destId="{D74F7906-2F38-4A97-AD56-6D390D890786}" srcOrd="1" destOrd="4" presId="urn:microsoft.com/office/officeart/2005/8/layout/matrix1"/>
    <dgm:cxn modelId="{C225761F-5C5F-4E07-B574-2CDDA0F5565A}" type="presParOf" srcId="{23F492D7-3AD9-46E2-9D5C-E635CB12C526}" destId="{F354F2F9-368F-4EF6-A3C2-08C521301CD9}" srcOrd="0" destOrd="0" presId="urn:microsoft.com/office/officeart/2005/8/layout/matrix1"/>
    <dgm:cxn modelId="{1391FCF2-5AA2-4B96-B07A-CAE18C903171}" type="presParOf" srcId="{F354F2F9-368F-4EF6-A3C2-08C521301CD9}" destId="{60E790A3-6315-4502-B2C2-FB6A162A9D43}" srcOrd="0" destOrd="0" presId="urn:microsoft.com/office/officeart/2005/8/layout/matrix1"/>
    <dgm:cxn modelId="{81D6D02D-4BD1-4540-8B77-73628D0836E2}" type="presParOf" srcId="{F354F2F9-368F-4EF6-A3C2-08C521301CD9}" destId="{E3267D86-EE2A-4C7D-A180-72D6F75DC104}" srcOrd="1" destOrd="0" presId="urn:microsoft.com/office/officeart/2005/8/layout/matrix1"/>
    <dgm:cxn modelId="{4895F570-AD76-402D-999A-885A18D93596}" type="presParOf" srcId="{F354F2F9-368F-4EF6-A3C2-08C521301CD9}" destId="{FA7304EA-36A0-4304-8D74-366061145823}" srcOrd="2" destOrd="0" presId="urn:microsoft.com/office/officeart/2005/8/layout/matrix1"/>
    <dgm:cxn modelId="{3E062E92-A1A8-4422-B7D3-FDCB120303C4}" type="presParOf" srcId="{F354F2F9-368F-4EF6-A3C2-08C521301CD9}" destId="{D74F7906-2F38-4A97-AD56-6D390D890786}" srcOrd="3" destOrd="0" presId="urn:microsoft.com/office/officeart/2005/8/layout/matrix1"/>
    <dgm:cxn modelId="{CCC8CA10-D234-4DCA-B3A3-F0C172B58C70}" type="presParOf" srcId="{F354F2F9-368F-4EF6-A3C2-08C521301CD9}" destId="{6446652B-E91E-48D6-B617-3A2C9BCEA7CE}" srcOrd="4" destOrd="0" presId="urn:microsoft.com/office/officeart/2005/8/layout/matrix1"/>
    <dgm:cxn modelId="{F1E66585-AD03-4F20-9643-13098C507514}" type="presParOf" srcId="{F354F2F9-368F-4EF6-A3C2-08C521301CD9}" destId="{4D3EBF9C-9175-4C50-B9E7-9F6337DC0DB7}" srcOrd="5" destOrd="0" presId="urn:microsoft.com/office/officeart/2005/8/layout/matrix1"/>
    <dgm:cxn modelId="{86EDE0AC-A0A5-47FA-B1BB-FF679D47892A}" type="presParOf" srcId="{F354F2F9-368F-4EF6-A3C2-08C521301CD9}" destId="{EF759DC4-227D-40D8-A546-43150C190722}" srcOrd="6" destOrd="0" presId="urn:microsoft.com/office/officeart/2005/8/layout/matrix1"/>
    <dgm:cxn modelId="{0AC66C25-9518-4A5F-8ED5-600EE5B946BF}" type="presParOf" srcId="{F354F2F9-368F-4EF6-A3C2-08C521301CD9}" destId="{3E2670E0-40C7-4FFC-A9AC-3771C97B610F}" srcOrd="7" destOrd="0" presId="urn:microsoft.com/office/officeart/2005/8/layout/matrix1"/>
    <dgm:cxn modelId="{DBEBF282-2382-4092-AAC6-0E25DE296E6C}" type="presParOf" srcId="{23F492D7-3AD9-46E2-9D5C-E635CB12C526}" destId="{B28391F3-DBE5-4961-8314-4D76AAC5897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FF7DC7-F804-44E4-BF83-EC38B349EC52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5CDAEB-4B48-41E3-8B36-EA037634CD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291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EEECC6-41BA-4456-9DCD-1877F1D98EE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9A6485-BDC1-4BBB-9717-59D72F7F03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2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A6485-BDC1-4BBB-9717-59D72F7F03F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63283D-8559-404A-9F8A-1A504F7A832D}" type="datetimeFigureOut">
              <a:rPr lang="en-US" smtClean="0"/>
              <a:pPr/>
              <a:t>1/4/2012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B6AE94F-23FD-4244-AFE1-287DBC26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albcountyga.gov/ast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mailto:dila@dekalbcountyg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August 2011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8584" y="175846"/>
            <a:ext cx="8475784" cy="104335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DeKalb Animal Services Task Force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912075116@18042011-0D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819" y="949570"/>
            <a:ext cx="5321146" cy="37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6828" y="4818184"/>
            <a:ext cx="7432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Presentation to </a:t>
            </a:r>
            <a:br>
              <a:rPr lang="en-US" sz="28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DeKalb County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Board of Commissioners</a:t>
            </a:r>
            <a:br>
              <a:rPr lang="en-US" sz="2800" b="1" dirty="0" smtClean="0">
                <a:solidFill>
                  <a:srgbClr val="0070C0"/>
                </a:solidFill>
                <a:latin typeface="+mj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October 18, 2011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Kennel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Kennel care function marginalized at every level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Animal cages often filthy -- urine and feces in food/water bowls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Major problem with pests 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Staffing level in kennel too low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Insufficient staffing and poor communications occasionally lead to animals left without food/water and untreated for injuries/illness 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The demoralizing effects on the staff of the conditions and the use of euthanasia lead to poor morale and a desire to separate themselves from the animals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 :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Highlight of Animal Services function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Cruelty Investigation Unit unique in State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Animal cruelty is a gateway crime and a tell-tale sign of domestic abuse and other criminal behavior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Frequent reports from public of slow or no response</a:t>
            </a:r>
          </a:p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Occasional reports from the public of threatening behavior </a:t>
            </a:r>
          </a:p>
          <a:p>
            <a:pPr lvl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1" y="1796680"/>
            <a:ext cx="6330462" cy="4572000"/>
          </a:xfrm>
        </p:spPr>
        <p:txBody>
          <a:bodyPr>
            <a:normAutofit fontScale="92500" lnSpcReduction="10000"/>
          </a:bodyPr>
          <a:lstStyle/>
          <a:p>
            <a:pPr lvl="8"/>
            <a:endParaRPr lang="en-US" sz="15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Adoption 			  1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Cruelty 			  3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Administration		  9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Kennel			10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Field Enforcement	            13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Total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accent1"/>
                </a:solidFill>
              </a:rPr>
              <a:t>Personnel expense 65% of total budget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accent1"/>
                </a:solidFill>
              </a:rPr>
              <a:t>All positions are full time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accent1"/>
                </a:solidFill>
              </a:rPr>
              <a:t>Handled ~ 28,000 calls in 2010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accent1"/>
                </a:solidFill>
              </a:rPr>
              <a:t>Handled ~ 8,500 animals in 2010 (850/person in kennel)</a:t>
            </a:r>
          </a:p>
          <a:p>
            <a:pPr lvl="2">
              <a:buNone/>
            </a:pPr>
            <a:endParaRPr lang="en-US" sz="1900" dirty="0" smtClean="0">
              <a:solidFill>
                <a:schemeClr val="accent1"/>
              </a:solidFill>
            </a:endParaRPr>
          </a:p>
          <a:p>
            <a:pPr lvl="2"/>
            <a:endParaRPr lang="en-US" sz="19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1" y="1582617"/>
            <a:ext cx="321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Number of Employees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707" y="1617785"/>
            <a:ext cx="321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Employment by Type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48862" y="4243758"/>
            <a:ext cx="4736123" cy="11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17477" y="4243753"/>
            <a:ext cx="5581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Volunteer service a tremendous resource in other places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Facility conditions and extensive practice of euthanasia a barrier to recruitment in DeKalb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Insufficient staffing levels prevent ability to provide training and supervision to volunteers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 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Public Safety/Police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Facilities Department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Purchasing Department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District Attorney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Solicitor General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Recorder’s Court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Health Department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Code Enforcement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Sanitation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Fleet Management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Human Resources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DeKalb Municipalities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State of Georgia, Department of Agriculture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Hospital Systems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Rescue Groups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Survey Results for High Performers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3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Tompkins County, Ithaca, New York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Travis County, Austin, Texas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Washoe County, Reno, Nevada</a:t>
            </a:r>
          </a:p>
          <a:p>
            <a:pPr lvl="3">
              <a:buFont typeface="Wingdings" pitchFamily="2" charset="2"/>
              <a:buChar char="ü"/>
            </a:pPr>
            <a:r>
              <a:rPr lang="en-US" sz="3600" dirty="0" smtClean="0">
                <a:solidFill>
                  <a:srgbClr val="0070C0"/>
                </a:solidFill>
              </a:rPr>
              <a:t>Richmond, Virginia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Best Practices of Highly Successful Shelters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2338" y="5029199"/>
          <a:ext cx="6215063" cy="106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547446" y="16549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36831" y="3794484"/>
            <a:ext cx="32941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b="1" dirty="0" smtClean="0"/>
              <a:t>                  </a:t>
            </a:r>
            <a:r>
              <a:rPr lang="en-US" b="1" dirty="0" smtClean="0">
                <a:solidFill>
                  <a:schemeClr val="bg1"/>
                </a:solidFill>
              </a:rPr>
              <a:t>Home-Finding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Proactive Redemption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Adoption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Foster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Rescue Groups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Retention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6738" y="3772925"/>
            <a:ext cx="19812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Shelter Care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Medical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Behavioral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 Change in Intent!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582615" y="1523999"/>
            <a:ext cx="5967045" cy="4478216"/>
          </a:xfrm>
          <a:prstGeom prst="triangle">
            <a:avLst/>
          </a:prstGeom>
          <a:noFill/>
          <a:ln w="193675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9414" y="1512277"/>
            <a:ext cx="385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New Philosophy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955" y="4325815"/>
            <a:ext cx="295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New Purpose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013" y="4314091"/>
            <a:ext cx="237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New Place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720" y="2121878"/>
            <a:ext cx="233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Reactive Posture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7152" y="2107196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Proactive Mindset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46" y="2555634"/>
            <a:ext cx="233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Euthanasia Strategy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5043" y="2567356"/>
            <a:ext cx="2332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Life-Saving Mission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844" y="2965942"/>
            <a:ext cx="267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Warehousing  Function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9" y="2907326"/>
            <a:ext cx="30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Home Finding Solutions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161692" y="2180492"/>
            <a:ext cx="832339" cy="26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80339" y="2614244"/>
            <a:ext cx="1359876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458308" y="3001109"/>
            <a:ext cx="1922583" cy="316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0305" y="5122987"/>
            <a:ext cx="3645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Operational Policy and Practices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Correct Existing Conditions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Best Practices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5047" y="5040928"/>
            <a:ext cx="5509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Health &amp; Safety  for All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Attractive to Public &amp; Volunteers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Partnership with DeKalb Schools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0644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 2" pitchFamily="18" charset="2"/>
              <a:buChar char="P"/>
            </a:pPr>
            <a:r>
              <a:rPr lang="en-US" sz="2600" dirty="0" smtClean="0">
                <a:solidFill>
                  <a:srgbClr val="0070C0"/>
                </a:solidFill>
              </a:rPr>
              <a:t>New facility or renovated facility (permanent solution)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Appropriate design and construction materials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Space which reflects new mission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Location, location, location</a:t>
            </a: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  <a:p>
            <a:pPr lvl="0">
              <a:buFont typeface="Wingdings 2" pitchFamily="18" charset="2"/>
              <a:buChar char="P"/>
            </a:pPr>
            <a:r>
              <a:rPr lang="en-US" sz="2600" dirty="0" smtClean="0">
                <a:solidFill>
                  <a:srgbClr val="0070C0"/>
                </a:solidFill>
              </a:rPr>
              <a:t>Make wholesale improvements to existing facility  (interim step)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Implement best practices  in sheltering animals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Establish new protocols for maintenance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Permanent air conditioning system for kennel area</a:t>
            </a:r>
          </a:p>
          <a:p>
            <a:pPr lvl="0"/>
            <a:endParaRPr lang="en-US" sz="2600" dirty="0" smtClean="0">
              <a:solidFill>
                <a:srgbClr val="0070C0"/>
              </a:solidFill>
            </a:endParaRPr>
          </a:p>
          <a:p>
            <a:pPr lvl="0">
              <a:buSzPct val="100000"/>
              <a:buFont typeface="Wingdings 2" pitchFamily="18" charset="2"/>
              <a:buChar char="P"/>
            </a:pPr>
            <a:r>
              <a:rPr lang="en-US" sz="2600" dirty="0" smtClean="0">
                <a:solidFill>
                  <a:srgbClr val="0070C0"/>
                </a:solidFill>
              </a:rPr>
              <a:t>Make immediate provision for significant maintenance to current facility (interim step)</a:t>
            </a:r>
          </a:p>
          <a:p>
            <a:pPr lvl="0"/>
            <a:endParaRPr lang="en-US" sz="2600" dirty="0" smtClean="0">
              <a:solidFill>
                <a:srgbClr val="0070C0"/>
              </a:solidFill>
            </a:endParaRPr>
          </a:p>
          <a:p>
            <a:pPr lvl="0">
              <a:buFont typeface="Wingdings 2" pitchFamily="18" charset="2"/>
              <a:buChar char="P"/>
            </a:pPr>
            <a:r>
              <a:rPr lang="en-US" sz="2600" dirty="0" smtClean="0">
                <a:solidFill>
                  <a:srgbClr val="0070C0"/>
                </a:solidFill>
              </a:rPr>
              <a:t>Consider satellite adoption facilities in market-conscious locations (interim/permanent step)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Funding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New or expanded sources of revenue: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Increase license fee structure (above current fees of $5 for altered, $15 for unaltered pets) 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Increase license fee collections (&lt;10% registered currently)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Increase citation collections ($63,719 in 2010)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Increase adoption fees associated with dramatic increase in adoptions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New service fees associated with low cost veterinary services</a:t>
            </a:r>
          </a:p>
          <a:p>
            <a:pPr lvl="3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</a:rPr>
              <a:t>New funding from private foundations and grants when lifesaving becomes intent and improvements are made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DeKalb Comparison in 20 County Region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2005</a:t>
            </a:r>
          </a:p>
          <a:p>
            <a:pPr algn="ctr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		</a:t>
            </a:r>
            <a:r>
              <a:rPr lang="en-US" sz="3200" dirty="0" smtClean="0">
                <a:solidFill>
                  <a:srgbClr val="0070C0"/>
                </a:solidFill>
              </a:rPr>
              <a:t>#2 out of 20 - Cost per animal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		#3 out of 20 -  Animals impounded</a:t>
            </a:r>
          </a:p>
          <a:p>
            <a:pPr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		#18 out of 20 - Animals surviving 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			#19 out of 20 - Adoption rate</a:t>
            </a:r>
          </a:p>
          <a:p>
            <a:pPr>
              <a:buNone/>
            </a:pPr>
            <a:endParaRPr lang="en-US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Incorporate lifesaving and quality of life in mission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Incentivize owners to spay and neuter pets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Incentivize good owner behavior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Allow for increased number of household pets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Improve effectiveness of enforcement through technical changes to code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Strengthen bite quarantine provisions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5198" y="1421540"/>
            <a:ext cx="8503920" cy="472135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Change hours </a:t>
            </a:r>
            <a:r>
              <a:rPr lang="en-US" sz="2400" dirty="0">
                <a:solidFill>
                  <a:srgbClr val="0070C0"/>
                </a:solidFill>
              </a:rPr>
              <a:t>and days of operation </a:t>
            </a:r>
            <a:r>
              <a:rPr lang="en-US" sz="2400" dirty="0" smtClean="0">
                <a:solidFill>
                  <a:srgbClr val="0070C0"/>
                </a:solidFill>
              </a:rPr>
              <a:t>for public convenience</a:t>
            </a:r>
          </a:p>
          <a:p>
            <a:pPr lvl="0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Improve response times to public calls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Adopt policies that promote adoption, reclaim and rescue </a:t>
            </a: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Add staffing to emphasize adoption and animal care</a:t>
            </a:r>
            <a:endParaRPr lang="en-US" sz="2400" dirty="0">
              <a:solidFill>
                <a:srgbClr val="0070C0"/>
              </a:solidFill>
            </a:endParaRP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Increase role of volunteers</a:t>
            </a:r>
            <a:endParaRPr lang="en-US" sz="2400" dirty="0">
              <a:solidFill>
                <a:srgbClr val="0070C0"/>
              </a:solidFill>
            </a:endParaRP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Increase convictions  for cruelty  and code violations</a:t>
            </a: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Increase citizen education </a:t>
            </a: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Change SOPs and conduct staff training program</a:t>
            </a: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Cross train all staff</a:t>
            </a:r>
          </a:p>
          <a:p>
            <a:pPr lvl="0">
              <a:buFont typeface="Wingdings 2" pitchFamily="18" charset="2"/>
              <a:buChar char="P"/>
            </a:pPr>
            <a:r>
              <a:rPr lang="en-US" sz="2400" dirty="0" smtClean="0">
                <a:solidFill>
                  <a:srgbClr val="0070C0"/>
                </a:solidFill>
              </a:rPr>
              <a:t>Upgrade technology equipment and software and conduct staff training</a:t>
            </a:r>
          </a:p>
          <a:p>
            <a:pPr lvl="1">
              <a:buClr>
                <a:schemeClr val="accent1"/>
              </a:buClr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8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967537"/>
          </a:xfrm>
        </p:spPr>
        <p:txBody>
          <a:bodyPr>
            <a:normAutofit fontScale="55000" lnSpcReduction="20000"/>
          </a:bodyPr>
          <a:lstStyle/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Short Term (Less than 1 Year)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Major maintenance and cleaning of facility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Adopt policy changes to reflect new lifesaving mission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Adopt changes to fee structure and increase collections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Install HVAC unit and end practice of leasing air conditioning for kennel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Establish new SOPs based on best practices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Establish DeKalb Improves the Lives of Animals (DILA)  Oversight Committee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Revise code provisions to reflect new mission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Begin public education programs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300" dirty="0" smtClean="0">
                <a:solidFill>
                  <a:srgbClr val="0070C0"/>
                </a:solidFill>
              </a:rPr>
              <a:t>Complete Final Report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Intermediate Term (1-3 Years)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70C0"/>
                </a:solidFill>
              </a:rPr>
              <a:t>Identify funding for new facility at new location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3400" dirty="0" smtClean="0">
                <a:solidFill>
                  <a:srgbClr val="0070C0"/>
                </a:solidFill>
              </a:rPr>
              <a:t>Consider value associated with outsourcing </a:t>
            </a:r>
          </a:p>
          <a:p>
            <a:pPr lvl="1">
              <a:buClr>
                <a:schemeClr val="accent1"/>
              </a:buClr>
              <a:buNone/>
            </a:pPr>
            <a:endParaRPr lang="en-US" sz="3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www.dekalbcountyga.gov/astf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dila@dekalbcountyga.gov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696200" cy="182293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“No army can withstand the strength of an idea whose time has come.”   </a:t>
            </a:r>
            <a:br>
              <a:rPr lang="en-US" sz="2800" i="1" dirty="0" smtClean="0">
                <a:solidFill>
                  <a:srgbClr val="0070C0"/>
                </a:solidFill>
              </a:rPr>
            </a:br>
            <a:r>
              <a:rPr lang="en-US" sz="2800" i="1" dirty="0" smtClean="0">
                <a:solidFill>
                  <a:srgbClr val="0070C0"/>
                </a:solidFill>
              </a:rPr>
              <a:t>						</a:t>
            </a:r>
            <a:r>
              <a:rPr lang="en-US" sz="1800" i="1" dirty="0" smtClean="0">
                <a:solidFill>
                  <a:srgbClr val="0070C0"/>
                </a:solidFill>
              </a:rPr>
              <a:t>Victor Hugo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529" y="3807434"/>
            <a:ext cx="3223649" cy="22299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583" y="1398094"/>
            <a:ext cx="850392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</a:t>
            </a:r>
            <a:r>
              <a:rPr lang="en-US" sz="2400" dirty="0">
                <a:solidFill>
                  <a:srgbClr val="0070C0"/>
                </a:solidFill>
              </a:rPr>
              <a:t>DeKalb Animal Services Task Force was established by the DeKalb Governing </a:t>
            </a:r>
            <a:r>
              <a:rPr lang="en-US" sz="2400" dirty="0" smtClean="0">
                <a:solidFill>
                  <a:srgbClr val="0070C0"/>
                </a:solidFill>
              </a:rPr>
              <a:t>Authority to </a:t>
            </a:r>
            <a:r>
              <a:rPr lang="en-US" sz="2400" dirty="0">
                <a:solidFill>
                  <a:srgbClr val="0070C0"/>
                </a:solidFill>
              </a:rPr>
              <a:t>identify short and long term strategies that </a:t>
            </a:r>
            <a:r>
              <a:rPr lang="en-US" sz="2400" dirty="0" smtClean="0">
                <a:solidFill>
                  <a:srgbClr val="0070C0"/>
                </a:solidFill>
              </a:rPr>
              <a:t>will:</a:t>
            </a:r>
          </a:p>
          <a:p>
            <a:pPr marL="274320" lvl="1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1.   Improve </a:t>
            </a:r>
            <a:r>
              <a:rPr lang="en-US" sz="2400" dirty="0">
                <a:solidFill>
                  <a:srgbClr val="0070C0"/>
                </a:solidFill>
              </a:rPr>
              <a:t>quality of life </a:t>
            </a:r>
            <a:r>
              <a:rPr lang="en-US" sz="2400" dirty="0" smtClean="0">
                <a:solidFill>
                  <a:srgbClr val="0070C0"/>
                </a:solidFill>
              </a:rPr>
              <a:t>for animals in DeKalb County  </a:t>
            </a:r>
          </a:p>
          <a:p>
            <a:pPr marL="274320" lvl="1" indent="0" algn="just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2. Reduce </a:t>
            </a:r>
            <a:r>
              <a:rPr lang="en-US" sz="2400" dirty="0">
                <a:solidFill>
                  <a:srgbClr val="0070C0"/>
                </a:solidFill>
              </a:rPr>
              <a:t>the numbers of healthy or </a:t>
            </a:r>
            <a:r>
              <a:rPr lang="en-US" sz="2400" dirty="0" smtClean="0">
                <a:solidFill>
                  <a:srgbClr val="0070C0"/>
                </a:solidFill>
              </a:rPr>
              <a:t>treatable animals    euthanized </a:t>
            </a:r>
            <a:r>
              <a:rPr lang="en-US" sz="2400" dirty="0">
                <a:solidFill>
                  <a:srgbClr val="0070C0"/>
                </a:solidFill>
              </a:rPr>
              <a:t>in the care of DeKalb </a:t>
            </a:r>
            <a:r>
              <a:rPr lang="en-US" sz="2400" dirty="0" smtClean="0">
                <a:solidFill>
                  <a:srgbClr val="0070C0"/>
                </a:solidFill>
              </a:rPr>
              <a:t>County</a:t>
            </a:r>
            <a:endParaRPr lang="en-US" sz="2400" dirty="0">
              <a:solidFill>
                <a:srgbClr val="0070C0"/>
              </a:solidFill>
            </a:endParaRPr>
          </a:p>
          <a:p>
            <a:pPr algn="just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46" y="4475915"/>
            <a:ext cx="1237928" cy="185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029" y="4475915"/>
            <a:ext cx="1239728" cy="185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843" y="4475915"/>
            <a:ext cx="1237928" cy="1856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057" y="4475915"/>
            <a:ext cx="1420742" cy="1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2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Today’s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Present research efforts to date</a:t>
            </a: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Findings and conclusions</a:t>
            </a: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National best practices </a:t>
            </a: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Recommendations</a:t>
            </a:r>
          </a:p>
          <a:p>
            <a:pPr>
              <a:buFont typeface="Wingdings 2" pitchFamily="18" charset="2"/>
              <a:buChar char="P"/>
            </a:pPr>
            <a:r>
              <a:rPr lang="en-US" sz="3600" dirty="0" smtClean="0">
                <a:solidFill>
                  <a:srgbClr val="0070C0"/>
                </a:solidFill>
              </a:rPr>
              <a:t>Next steps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</a:t>
            </a:r>
            <a:r>
              <a:rPr lang="en-US" smtClean="0"/>
              <a:t>Force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6 public meetings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Over 25 interviews of current and former staff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Public official and public survey </a:t>
            </a:r>
          </a:p>
          <a:p>
            <a:pPr>
              <a:buFont typeface="Wingdings 2" pitchFamily="18" charset="2"/>
              <a:buChar char="P"/>
            </a:pPr>
            <a:r>
              <a:rPr lang="en-US" sz="2800" dirty="0" smtClean="0">
                <a:solidFill>
                  <a:srgbClr val="0070C0"/>
                </a:solidFill>
              </a:rPr>
              <a:t>Reviewed code, mission statement, SOPs</a:t>
            </a:r>
          </a:p>
          <a:p>
            <a:pPr>
              <a:buFont typeface="Wingdings 2" pitchFamily="18" charset="2"/>
              <a:buChar char="P"/>
            </a:pPr>
            <a:r>
              <a:rPr lang="en-US" sz="2800" dirty="0" smtClean="0">
                <a:solidFill>
                  <a:srgbClr val="0070C0"/>
                </a:solidFill>
              </a:rPr>
              <a:t>Identified internal and external partners and points of interaction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Observed operations in facility and in the field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Researched best practices of highly successful operations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71% of DeKalb County Households Have Pets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Households	 with Pets	     Pet Population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Dogs		102,954			174,911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Cats		</a:t>
            </a:r>
            <a:r>
              <a:rPr lang="en-US" u="sng" dirty="0" smtClean="0">
                <a:solidFill>
                  <a:srgbClr val="0070C0"/>
                </a:solidFill>
              </a:rPr>
              <a:t>  89,669</a:t>
            </a:r>
            <a:r>
              <a:rPr lang="en-US" dirty="0" smtClean="0">
                <a:solidFill>
                  <a:srgbClr val="0070C0"/>
                </a:solidFill>
              </a:rPr>
              <a:t>			</a:t>
            </a:r>
            <a:r>
              <a:rPr lang="en-US" u="sng" dirty="0" smtClean="0">
                <a:solidFill>
                  <a:srgbClr val="0070C0"/>
                </a:solidFill>
              </a:rPr>
              <a:t>197,328</a:t>
            </a: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Total		192,623 			372,239</a:t>
            </a:r>
          </a:p>
          <a:p>
            <a:pPr>
              <a:buNone/>
            </a:pPr>
            <a:endParaRPr lang="en-US" sz="16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Estimate calculated by formula from the American Veterinary Medical Association.  The 2010 Census reports a total of 270, 124 households in DeKalb County.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99" y="3223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Findings: Animals Under DeKalb County Care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641231"/>
            <a:ext cx="8256094" cy="46485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 2008-2010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25,662 </a:t>
            </a:r>
            <a:r>
              <a:rPr lang="en-US" dirty="0">
                <a:solidFill>
                  <a:srgbClr val="0070C0"/>
                </a:solidFill>
              </a:rPr>
              <a:t>Animals Taken into DeKalb Animal </a:t>
            </a:r>
            <a:r>
              <a:rPr lang="en-US" dirty="0" smtClean="0">
                <a:solidFill>
                  <a:srgbClr val="0070C0"/>
                </a:solidFill>
              </a:rPr>
              <a:t>Shelter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3% were found dead in the facility (719)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7% are unaccounted for (2,370)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8</a:t>
            </a:r>
            <a:r>
              <a:rPr lang="en-US" sz="2800" dirty="0">
                <a:solidFill>
                  <a:srgbClr val="0070C0"/>
                </a:solidFill>
              </a:rPr>
              <a:t>% were reclaimed by their </a:t>
            </a:r>
            <a:r>
              <a:rPr lang="en-US" sz="2800" dirty="0" smtClean="0">
                <a:solidFill>
                  <a:srgbClr val="0070C0"/>
                </a:solidFill>
              </a:rPr>
              <a:t>owners (2,060)</a:t>
            </a:r>
            <a:endParaRPr lang="en-US" sz="2800" dirty="0">
              <a:solidFill>
                <a:srgbClr val="0070C0"/>
              </a:solidFill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10% </a:t>
            </a:r>
            <a:r>
              <a:rPr lang="en-US" sz="2800" dirty="0">
                <a:solidFill>
                  <a:srgbClr val="0070C0"/>
                </a:solidFill>
              </a:rPr>
              <a:t>were </a:t>
            </a:r>
            <a:r>
              <a:rPr lang="en-US" sz="2800" dirty="0" smtClean="0">
                <a:solidFill>
                  <a:srgbClr val="0070C0"/>
                </a:solidFill>
              </a:rPr>
              <a:t>adopted (2,605)</a:t>
            </a:r>
            <a:endParaRPr lang="en-US" sz="2800" dirty="0">
              <a:solidFill>
                <a:srgbClr val="0070C0"/>
              </a:solidFill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12% </a:t>
            </a:r>
            <a:r>
              <a:rPr lang="en-US" sz="2800" dirty="0">
                <a:solidFill>
                  <a:srgbClr val="0070C0"/>
                </a:solidFill>
              </a:rPr>
              <a:t>were taken by rescue </a:t>
            </a:r>
            <a:r>
              <a:rPr lang="en-US" sz="2800" dirty="0" smtClean="0">
                <a:solidFill>
                  <a:srgbClr val="0070C0"/>
                </a:solidFill>
              </a:rPr>
              <a:t>groups (3,154)</a:t>
            </a:r>
            <a:endParaRPr lang="en-US" sz="2800" dirty="0">
              <a:solidFill>
                <a:srgbClr val="0070C0"/>
              </a:solidFill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60% </a:t>
            </a:r>
            <a:r>
              <a:rPr lang="en-US" sz="2800" dirty="0">
                <a:solidFill>
                  <a:srgbClr val="0070C0"/>
                </a:solidFill>
              </a:rPr>
              <a:t>were </a:t>
            </a:r>
            <a:r>
              <a:rPr lang="en-US" sz="2800" dirty="0" smtClean="0">
                <a:solidFill>
                  <a:srgbClr val="0070C0"/>
                </a:solidFill>
              </a:rPr>
              <a:t>euthanized (15,676)</a:t>
            </a:r>
            <a:endParaRPr lang="en-US" sz="2800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: The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Facility is a Health and Safety Hazard to Humans and Animals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Major problems with pests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Air conditioning, temporary unit and generators used, costing $115,000 each year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Standing water – promotes spread of disease as well as growth of bacteria and mold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No hot or pressurized water for cleaning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Drains constantly clogged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Odor is overwhelming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: The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Design not supportive of function or scale of operation</a:t>
            </a:r>
          </a:p>
          <a:p>
            <a:pPr>
              <a:buFont typeface="Wingdings 2" pitchFamily="18" charset="2"/>
              <a:buChar char="P"/>
            </a:pPr>
            <a:r>
              <a:rPr lang="en-US" dirty="0" smtClean="0">
                <a:solidFill>
                  <a:srgbClr val="0070C0"/>
                </a:solidFill>
              </a:rPr>
              <a:t>Appearance, location, conditions, noise and smell undermine public interest, employee morale and volunteer recruitment </a:t>
            </a:r>
          </a:p>
          <a:p>
            <a:pPr lvl="0">
              <a:buFont typeface="Wingdings 2" pitchFamily="18" charset="2"/>
              <a:buChar char="P"/>
            </a:pPr>
            <a:endParaRPr lang="en-US" dirty="0" smtClean="0">
              <a:solidFill>
                <a:srgbClr val="0070C0"/>
              </a:solidFill>
            </a:endParaRPr>
          </a:p>
          <a:p>
            <a:pPr lvl="0">
              <a:buFont typeface="Wingdings 2" pitchFamily="18" charset="2"/>
              <a:buChar char="P"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3955</TotalTime>
  <Words>987</Words>
  <Application>Microsoft Office PowerPoint</Application>
  <PresentationFormat>On-screen Show (4:3)</PresentationFormat>
  <Paragraphs>230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DeKalb Animal Services Task Force </vt:lpstr>
      <vt:lpstr>DeKalb Comparison in 20 County Region</vt:lpstr>
      <vt:lpstr>Mission of the Task Force</vt:lpstr>
      <vt:lpstr>Objectives for Today’s Meeting</vt:lpstr>
      <vt:lpstr>Task Force Research</vt:lpstr>
      <vt:lpstr>71% of DeKalb County Households Have Pets </vt:lpstr>
      <vt:lpstr>Findings: Animals Under DeKalb County Care</vt:lpstr>
      <vt:lpstr>Findings : The Facility</vt:lpstr>
      <vt:lpstr>Findings : The Facility</vt:lpstr>
      <vt:lpstr>Findings: Kennel</vt:lpstr>
      <vt:lpstr>Findings : Enforcement</vt:lpstr>
      <vt:lpstr>Findings: Staffing</vt:lpstr>
      <vt:lpstr>Findings: Volunteers</vt:lpstr>
      <vt:lpstr>Findings:  Partners</vt:lpstr>
      <vt:lpstr>National Survey Results for High Performers</vt:lpstr>
      <vt:lpstr>Best Practices of Highly Successful Shelters</vt:lpstr>
      <vt:lpstr>Recommendations:  Change in Intent!</vt:lpstr>
      <vt:lpstr>Recommendations: Facility</vt:lpstr>
      <vt:lpstr>Recommendations: Funding</vt:lpstr>
      <vt:lpstr>Recommendations:  Policy</vt:lpstr>
      <vt:lpstr>Recommendations: Operations</vt:lpstr>
      <vt:lpstr>Next Steps</vt:lpstr>
      <vt:lpstr>“No army can withstand the strength of an idea whose time has come.”          Victor Hugo </vt:lpstr>
    </vt:vector>
  </TitlesOfParts>
  <Company>Dekalb County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gaburkette</dc:creator>
  <cp:lastModifiedBy>Ashley Derrick</cp:lastModifiedBy>
  <cp:revision>266</cp:revision>
  <cp:lastPrinted>2011-08-10T20:29:12Z</cp:lastPrinted>
  <dcterms:created xsi:type="dcterms:W3CDTF">2011-03-16T15:18:55Z</dcterms:created>
  <dcterms:modified xsi:type="dcterms:W3CDTF">2012-01-04T15:56:58Z</dcterms:modified>
</cp:coreProperties>
</file>